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5473A-168B-4669-AF8F-6406DF552BC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508B3-2F20-437E-AACB-C615B9E8C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320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1DA51-4994-46D4-A22B-A888A92BD1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14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1400E84-2A6C-40DC-9CD3-27D6BBC58B1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125CD18-5032-4430-9DD6-CD4F0B0F63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fa-IR" sz="1800" b="1" dirty="0">
                <a:cs typeface="B Mitra" pitchFamily="2" charset="-78"/>
              </a:rPr>
              <a:t>تأمین و جذب اعتبارات پروژه‌های عمرانی از طریق اوراق در سال های 1404 و 1405</a:t>
            </a:r>
            <a:endParaRPr lang="en-US" sz="1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1772816"/>
            <a:ext cx="6624736" cy="3950253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1800" dirty="0">
                <a:cs typeface="B Mitra" pitchFamily="2" charset="-78"/>
              </a:rPr>
              <a:t>بسم الله الرحمن الرحیم</a:t>
            </a:r>
          </a:p>
          <a:p>
            <a:pPr marL="0" indent="0" algn="just" rtl="1">
              <a:buNone/>
            </a:pPr>
            <a:r>
              <a:rPr lang="fa-IR" sz="1800" dirty="0">
                <a:cs typeface="B Mitra" pitchFamily="2" charset="-78"/>
              </a:rPr>
              <a:t> با عنایت به این که یکی از مهمترین عوامل تاثیر گذار در زمان بندی پروژه های عمرانی تخصیص اعتبارات کافی بوده، لذا تامین و جذب اعتبارات گامی مهم و اساسی در شروع و اتمام پروژه عمرانی می باشد. متأسفانه، با سه تهاجم دشمن امریکایی - صهیونی در سال14۰۴ و 140۵ روند پیشرفت پروژه های عمرانی با چالش مواجه گردید. ولی علیرغم تمام مشکلات پیشگفت پیشرفت پروژه های درمانی و بهداشتی دانشگاه علوم پزشکی لرستان متوقف نگردید و این دانشگاه موفق به جذب </a:t>
            </a:r>
            <a:r>
              <a:rPr lang="fa-IR" sz="1800">
                <a:cs typeface="B Mitra" pitchFamily="2" charset="-78"/>
              </a:rPr>
              <a:t>حدود 10550 </a:t>
            </a:r>
            <a:r>
              <a:rPr lang="fa-IR" sz="1800" dirty="0">
                <a:cs typeface="B Mitra" pitchFamily="2" charset="-78"/>
              </a:rPr>
              <a:t>میلیارد ریال اعتبار جهت پروژه های خود به صورت اوراق خزانه اسلامی و مرابحه شد و این موضوع موجب جلوگیری از تعطیلی کارگاه های عمرانی دانشگاه علوم پزشکی لرستان و نیز مانع بروز مشکلات عدیده اجتماعی (بیکاری جمعیت هدف کارگران، استادکاران و مهندسین) در استان گردید.</a:t>
            </a:r>
            <a:endParaRPr lang="en-US" sz="1800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473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737776"/>
              </p:ext>
            </p:extLst>
          </p:nvPr>
        </p:nvGraphicFramePr>
        <p:xfrm>
          <a:off x="1259631" y="1268761"/>
          <a:ext cx="6768752" cy="3970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0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اعتبار جذب شده سال 1405 (میلیارد ریال)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اعتبار جذب شده سال 1404 (میلیارد ریال)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نام پروژه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ردیف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مرابحه       5500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بیمارستان 615</a:t>
                      </a:r>
                      <a:r>
                        <a:rPr lang="fa-IR" sz="1400" baseline="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 تختخوابی</a:t>
                      </a:r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 نیایش خرم آباد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037">
                <a:tc rowSpan="2"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1000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مرابحه      1250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بیمارستان 250 تختخوابی گهر دورود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0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خزانه       1000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خزانه    200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مرابحه    850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بیمارستان 250 تختخوابی رازی کوهدشت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مرابحه    750</a:t>
                      </a:r>
                      <a:endParaRPr lang="en-US" sz="16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سایر پروژه های بهداشتی درمانی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0073">
                <a:tc gridSpan="2">
                  <a:txBody>
                    <a:bodyPr/>
                    <a:lstStyle/>
                    <a:p>
                      <a:pPr algn="ctr"/>
                      <a:r>
                        <a:rPr lang="fa-IR" sz="1800" b="1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10550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1400" b="1" dirty="0">
                          <a:solidFill>
                            <a:schemeClr val="tx1"/>
                          </a:solidFill>
                          <a:cs typeface="B Mitra" pitchFamily="2" charset="-78"/>
                        </a:rPr>
                        <a:t> جمع کل اوراق جذب شده در سال 1404 و 1405</a:t>
                      </a:r>
                      <a:endParaRPr lang="en-US" sz="1400" b="1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cs typeface="B Mitra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47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4F17A7-4D85-F332-7178-FEB97FCBBA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18494" r="12820" b="37698"/>
          <a:stretch/>
        </p:blipFill>
        <p:spPr>
          <a:xfrm>
            <a:off x="539551" y="3501008"/>
            <a:ext cx="4008223" cy="2837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B99A4D-43C7-75A2-D849-9C31C0C24E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75" y="3501008"/>
            <a:ext cx="3948201" cy="28375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BBB774-E3E6-1743-792E-2910E26ED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548680"/>
            <a:ext cx="425413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2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lob:https://web.eitaa.com/eb188776-55e2-477e-a319-7c8f1b96d59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blob:https://web.eitaa.com/eb188776-55e2-477e-a319-7c8f1b96d59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2304256" cy="294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20688"/>
            <a:ext cx="2160240" cy="294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20689"/>
            <a:ext cx="2130759" cy="294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" y="3601469"/>
            <a:ext cx="2288719" cy="263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68" y="3624958"/>
            <a:ext cx="2148151" cy="261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24958"/>
            <a:ext cx="2130759" cy="261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749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32</TotalTime>
  <Words>230</Words>
  <Application>Microsoft Office PowerPoint</Application>
  <PresentationFormat>On-screen Show (4:3)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B Mitra</vt:lpstr>
      <vt:lpstr>Brush Script MT</vt:lpstr>
      <vt:lpstr>Calibri</vt:lpstr>
      <vt:lpstr>Constantia</vt:lpstr>
      <vt:lpstr>Franklin Gothic Book</vt:lpstr>
      <vt:lpstr>Rage Italic</vt:lpstr>
      <vt:lpstr>Pushpin</vt:lpstr>
      <vt:lpstr>تأمین و جذب اعتبارات پروژه‌های عمرانی از طریق اوراق در سال های 1404 و 1405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تأمین و جذب اعتبارات پروژه‌های عمرانی از طریق اوراق در سال های 1404 و 1405</dc:title>
  <dc:creator>ali-mohammad</dc:creator>
  <cp:lastModifiedBy>mr mosavi</cp:lastModifiedBy>
  <cp:revision>9</cp:revision>
  <dcterms:created xsi:type="dcterms:W3CDTF">2026-08-28T18:19:57Z</dcterms:created>
  <dcterms:modified xsi:type="dcterms:W3CDTF">2026-08-29T04:20:09Z</dcterms:modified>
</cp:coreProperties>
</file>